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2" r:id="rId2"/>
  </p:sldMasterIdLst>
  <p:notesMasterIdLst>
    <p:notesMasterId r:id="rId17"/>
  </p:notesMasterIdLst>
  <p:sldIdLst>
    <p:sldId id="321" r:id="rId3"/>
    <p:sldId id="370" r:id="rId4"/>
    <p:sldId id="380" r:id="rId5"/>
    <p:sldId id="381" r:id="rId6"/>
    <p:sldId id="386" r:id="rId7"/>
    <p:sldId id="382" r:id="rId8"/>
    <p:sldId id="383" r:id="rId9"/>
    <p:sldId id="384" r:id="rId10"/>
    <p:sldId id="385" r:id="rId11"/>
    <p:sldId id="374" r:id="rId12"/>
    <p:sldId id="388" r:id="rId13"/>
    <p:sldId id="389" r:id="rId14"/>
    <p:sldId id="390" r:id="rId15"/>
    <p:sldId id="39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1" d="100"/>
        <a:sy n="111" d="100"/>
      </p:scale>
      <p:origin x="0" y="77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9B6B6-F729-4148-9012-8242F16C0A80}" type="datetimeFigureOut">
              <a:rPr lang="en-US" smtClean="0"/>
              <a:pPr/>
              <a:t>5/10/2018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9B26A-C5EF-2043-AAF5-9E5E30ABBF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23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BCC34C-8169-C44B-8687-33DF42AE43AF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>
                <a:latin typeface="Times New Roman" charset="0"/>
                <a:ea typeface="MS PGothic" pitchFamily="34" charset="-128"/>
                <a:cs typeface="MS PGothic" pitchFamily="34" charset="-128"/>
              </a:rPr>
              <a:t>Objects First with Java</a:t>
            </a:r>
          </a:p>
        </p:txBody>
      </p:sp>
      <p:sp>
        <p:nvSpPr>
          <p:cNvPr id="245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ea typeface="MS PGothic" pitchFamily="34" charset="-128"/>
                <a:cs typeface="MS PGothic" pitchFamily="34" charset="-128"/>
              </a:rPr>
              <a:t>© David J. Barnes and Michael Kölling</a:t>
            </a:r>
          </a:p>
        </p:txBody>
      </p:sp>
      <p:sp>
        <p:nvSpPr>
          <p:cNvPr id="245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329C478-3631-EA4B-8E9B-40BAD1712EF1}" type="slidenum">
              <a:rPr lang="en-GB"/>
              <a:pPr/>
              <a:t>10</a:t>
            </a:fld>
            <a:endParaRPr lang="en-GB" dirty="0"/>
          </a:p>
        </p:txBody>
      </p:sp>
      <p:sp>
        <p:nvSpPr>
          <p:cNvPr id="245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extLst/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289" y="2057400"/>
            <a:ext cx="8223711" cy="1143000"/>
          </a:xfrm>
        </p:spPr>
        <p:txBody>
          <a:bodyPr/>
          <a:lstStyle>
            <a:lvl1pPr>
              <a:defRPr>
                <a:solidFill>
                  <a:srgbClr val="1A3170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289" y="3962400"/>
            <a:ext cx="8223711" cy="1752600"/>
          </a:xfrm>
        </p:spPr>
        <p:txBody>
          <a:bodyPr/>
          <a:lstStyle>
            <a:lvl1pPr marL="0" indent="0" algn="ctr">
              <a:buFont typeface="Time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065D-F038-4F53-833A-35AA020C0B42}" type="datetime2">
              <a:rPr lang="en-US" smtClean="0"/>
              <a:t>Thursday, May 10,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2AA4-32C8-49DA-99E8-8FBC2879AA05}" type="datetime2">
              <a:rPr lang="en-US" smtClean="0"/>
              <a:t>Thursday, May 10,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7D531-30B1-4A61-AF47-1F1F87FD0A86}" type="datetime2">
              <a:rPr lang="en-US" smtClean="0"/>
              <a:t>Thursday, May 10,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84A2-D07F-46FE-9BAA-A9BD915F361E}" type="datetime2">
              <a:rPr lang="en-US" smtClean="0"/>
              <a:t>Thursday, May 10,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D9A9F-9C44-467D-80E5-4684ECC68B5B}" type="datetime2">
              <a:rPr lang="en-US" smtClean="0"/>
              <a:t>Thursday, May 10, 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885B-D1E6-4790-8545-E56C30CD83E0}" type="datetime2">
              <a:rPr lang="en-US" smtClean="0"/>
              <a:t>Thursday, May 10, 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6B3E-A94F-479B-85A8-048B35A4DCF5}" type="datetime2">
              <a:rPr lang="en-US" smtClean="0"/>
              <a:t>Thursday, May 10, 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4473-5493-47BA-9A4A-60C0F7ADEE74}" type="datetime2">
              <a:rPr lang="en-US" smtClean="0"/>
              <a:t>Thursday, May 10,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AF04-F0C4-4844-954F-DC6E6A985F89}" type="datetime2">
              <a:rPr lang="en-US" smtClean="0"/>
              <a:t>Thursday, May 10,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9D7C-5271-4E54-B366-78D8CC4971E2}" type="datetime2">
              <a:rPr lang="en-US" smtClean="0"/>
              <a:t>Thursday, May 10,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B3584-8BDE-47F8-8406-9B9B9204DE87}" type="datetime2">
              <a:rPr lang="en-US" smtClean="0"/>
              <a:t>Thursday, May 10,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8288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8288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434911" y="381000"/>
            <a:ext cx="832808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082" y="1828800"/>
            <a:ext cx="811271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87045" name="Rectangle 1029"/>
          <p:cNvSpPr>
            <a:spLocks noChangeArrowheads="1"/>
          </p:cNvSpPr>
          <p:nvPr/>
        </p:nvSpPr>
        <p:spPr bwMode="auto">
          <a:xfrm>
            <a:off x="8001000" y="6426200"/>
            <a:ext cx="5334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algn="r">
              <a:defRPr/>
            </a:pPr>
            <a:fld id="{27E609A4-9E55-8541-B6A2-2CDBC2C24220}" type="slidenum">
              <a:rPr lang="da-DK" sz="1400" b="0">
                <a:latin typeface="Arial" charset="0"/>
                <a:ea typeface="MS PGothic" charset="0"/>
                <a:cs typeface="MS PGothic" charset="0"/>
              </a:rPr>
              <a:pPr algn="r">
                <a:defRPr/>
              </a:pPr>
              <a:t>‹#›</a:t>
            </a:fld>
            <a:r>
              <a:rPr lang="da-DK" sz="1400" b="0">
                <a:latin typeface="Arial" charset="0"/>
                <a:ea typeface="MS PGothic" charset="0"/>
                <a:cs typeface="MS PGothic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+mj-lt"/>
          <a:ea typeface="MS PGothic" charset="0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Font typeface="Times" charset="0"/>
        <a:buChar char="•"/>
        <a:defRPr sz="3200">
          <a:solidFill>
            <a:srgbClr val="1A3170"/>
          </a:solidFill>
          <a:latin typeface="+mn-lt"/>
          <a:ea typeface="MS PGothic" charset="0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–"/>
        <a:defRPr sz="2800">
          <a:solidFill>
            <a:srgbClr val="1A3170"/>
          </a:solidFill>
          <a:latin typeface="+mn-lt"/>
          <a:ea typeface="MS PGothic" charset="0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•"/>
        <a:defRPr sz="2400">
          <a:solidFill>
            <a:srgbClr val="1A3170"/>
          </a:solidFill>
          <a:latin typeface="+mn-lt"/>
          <a:ea typeface="MS PGothic" charset="0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–"/>
        <a:defRPr sz="2000">
          <a:solidFill>
            <a:srgbClr val="1A3170"/>
          </a:solidFill>
          <a:latin typeface="+mn-lt"/>
          <a:ea typeface="MS PGothic" charset="0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MS PGothic" charset="0"/>
          <a:cs typeface="MS PGothic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79CE36D-28E7-421B-9CF0-E2A4F1CBBD29}" type="datetime2">
              <a:rPr lang="en-US" smtClean="0"/>
              <a:t>Thursday, May 10,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ec.gov.au/Voting/counting/hor_count.htm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7200" dirty="0" smtClean="0"/>
              <a:t>ELECTION NIGHT</a:t>
            </a:r>
            <a:endParaRPr lang="en-US" sz="7200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CITS1001</a:t>
            </a:r>
          </a:p>
        </p:txBody>
      </p:sp>
    </p:spTree>
    <p:extLst>
      <p:ext uri="{BB962C8B-B14F-4D97-AF65-F5344CB8AC3E}">
        <p14:creationId xmlns:p14="http://schemas.microsoft.com/office/powerpoint/2010/main" val="40006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2800"/>
            <a:ext cx="7924800" cy="990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ea typeface="+mj-ea"/>
                <a:cs typeface="+mj-cs"/>
              </a:rPr>
              <a:t>Implementation </a:t>
            </a:r>
            <a:r>
              <a:rPr lang="en-GB" dirty="0" smtClean="0">
                <a:ea typeface="+mj-ea"/>
                <a:cs typeface="+mj-cs"/>
              </a:rPr>
              <a:t>– Class Diagram</a:t>
            </a:r>
            <a:endParaRPr lang="en-GB" dirty="0">
              <a:ea typeface="+mj-ea"/>
              <a:cs typeface="+mj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885" y="2036111"/>
            <a:ext cx="5694886" cy="379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1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Implementation questions – </a:t>
            </a:r>
            <a:r>
              <a:rPr lang="en-GB" dirty="0">
                <a:latin typeface="Courier" panose="02060409020205020404" pitchFamily="49" charset="0"/>
              </a:rPr>
              <a:t>Vote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26830" cy="4876800"/>
          </a:xfrm>
        </p:spPr>
        <p:txBody>
          <a:bodyPr/>
          <a:lstStyle/>
          <a:p>
            <a:r>
              <a:rPr lang="en-US" dirty="0" smtClean="0"/>
              <a:t>What type should the list of preferences be? </a:t>
            </a:r>
          </a:p>
          <a:p>
            <a:pPr lvl="1"/>
            <a:r>
              <a:rPr lang="en-US" dirty="0" smtClean="0"/>
              <a:t>If the candidates’ names are just one </a:t>
            </a:r>
            <a:r>
              <a:rPr lang="en-US" dirty="0" smtClean="0">
                <a:latin typeface="Courier" panose="02060409020205020404" pitchFamily="49" charset="0"/>
              </a:rPr>
              <a:t>char</a:t>
            </a:r>
            <a:r>
              <a:rPr lang="en-US" dirty="0" smtClean="0"/>
              <a:t> each, </a:t>
            </a:r>
            <a:br>
              <a:rPr lang="en-US" dirty="0" smtClean="0"/>
            </a:br>
            <a:r>
              <a:rPr lang="en-US" dirty="0" smtClean="0"/>
              <a:t>a simple </a:t>
            </a:r>
            <a:r>
              <a:rPr lang="en-US" dirty="0" smtClean="0">
                <a:latin typeface="Courier" panose="02060409020205020404" pitchFamily="49" charset="0"/>
              </a:rPr>
              <a:t>String</a:t>
            </a:r>
            <a:r>
              <a:rPr lang="en-US" dirty="0" smtClean="0"/>
              <a:t> will do </a:t>
            </a:r>
          </a:p>
          <a:p>
            <a:pPr lvl="1"/>
            <a:r>
              <a:rPr lang="en-US" dirty="0" smtClean="0"/>
              <a:t>Otherwise a </a:t>
            </a:r>
            <a:r>
              <a:rPr lang="en-US" dirty="0" smtClean="0">
                <a:latin typeface="Courier" panose="02060409020205020404" pitchFamily="49" charset="0"/>
              </a:rPr>
              <a:t>String[]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 smtClean="0"/>
              <a:t>an </a:t>
            </a:r>
            <a:r>
              <a:rPr lang="en-US" dirty="0" smtClean="0">
                <a:latin typeface="Courier" panose="02060409020205020404" pitchFamily="49" charset="0"/>
              </a:rPr>
              <a:t>ArrayList&lt;String&gt;</a:t>
            </a:r>
            <a:r>
              <a:rPr lang="en-US" dirty="0" smtClean="0"/>
              <a:t>, depending on… </a:t>
            </a:r>
          </a:p>
          <a:p>
            <a:r>
              <a:rPr lang="en-US" dirty="0" smtClean="0"/>
              <a:t>Should we delete the names of eliminated candidates, or just ignore them? </a:t>
            </a:r>
          </a:p>
          <a:p>
            <a:pPr lvl="1"/>
            <a:r>
              <a:rPr lang="en-US" dirty="0" smtClean="0"/>
              <a:t>We could ignore them when looking for the next preference </a:t>
            </a:r>
          </a:p>
          <a:p>
            <a:pPr lvl="1"/>
            <a:r>
              <a:rPr lang="en-US" dirty="0" smtClean="0"/>
              <a:t>We could delete them as needed </a:t>
            </a:r>
          </a:p>
          <a:p>
            <a:pPr lvl="1"/>
            <a:r>
              <a:rPr lang="en-US" dirty="0" smtClean="0"/>
              <a:t>We could delete all mentions of </a:t>
            </a:r>
            <a:r>
              <a:rPr lang="en-US" i="1" dirty="0" smtClean="0"/>
              <a:t>c</a:t>
            </a:r>
            <a:r>
              <a:rPr lang="en-US" dirty="0" smtClean="0"/>
              <a:t> at the time they are eliminated 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44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Implementation questions – </a:t>
            </a:r>
            <a:r>
              <a:rPr lang="en-GB" dirty="0" smtClean="0">
                <a:latin typeface="Courier" panose="02060409020205020404" pitchFamily="49" charset="0"/>
              </a:rPr>
              <a:t>Candidate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77943" cy="4876800"/>
          </a:xfrm>
        </p:spPr>
        <p:txBody>
          <a:bodyPr/>
          <a:lstStyle/>
          <a:p>
            <a:r>
              <a:rPr lang="en-US" dirty="0" smtClean="0"/>
              <a:t>What type should the pile of </a:t>
            </a:r>
            <a:r>
              <a:rPr lang="en-US" dirty="0" smtClean="0">
                <a:latin typeface="Courier" panose="02060409020205020404" pitchFamily="49" charset="0"/>
              </a:rPr>
              <a:t>Vote</a:t>
            </a:r>
            <a:r>
              <a:rPr lang="en-US" dirty="0" smtClean="0"/>
              <a:t>s be?</a:t>
            </a:r>
          </a:p>
          <a:p>
            <a:pPr lvl="1"/>
            <a:r>
              <a:rPr lang="en-US" dirty="0" smtClean="0"/>
              <a:t>For most candidates, the pile will grow during the count </a:t>
            </a:r>
          </a:p>
          <a:p>
            <a:pPr lvl="1"/>
            <a:r>
              <a:rPr lang="en-US" dirty="0" smtClean="0"/>
              <a:t>So an </a:t>
            </a:r>
            <a:r>
              <a:rPr lang="en-US" dirty="0" smtClean="0">
                <a:latin typeface="Courier" panose="02060409020205020404" pitchFamily="49" charset="0"/>
              </a:rPr>
              <a:t>ArrayList&lt;Vote&gt;</a:t>
            </a:r>
            <a:r>
              <a:rPr lang="en-US" dirty="0" smtClean="0"/>
              <a:t> is best 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96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Implementation questions – </a:t>
            </a:r>
            <a:r>
              <a:rPr lang="en-GB" dirty="0" smtClean="0">
                <a:latin typeface="Courier" panose="02060409020205020404" pitchFamily="49" charset="0"/>
              </a:rPr>
              <a:t>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77943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What type should the pile of </a:t>
            </a:r>
            <a:r>
              <a:rPr lang="en-US" dirty="0" smtClean="0">
                <a:latin typeface="Courier" panose="02060409020205020404" pitchFamily="49" charset="0"/>
              </a:rPr>
              <a:t>Candidate</a:t>
            </a:r>
            <a:r>
              <a:rPr lang="en-US" dirty="0" smtClean="0"/>
              <a:t>s be?</a:t>
            </a:r>
          </a:p>
          <a:p>
            <a:pPr lvl="1"/>
            <a:r>
              <a:rPr lang="en-US" dirty="0" smtClean="0"/>
              <a:t>Again, an </a:t>
            </a:r>
            <a:r>
              <a:rPr lang="en-US" dirty="0" smtClean="0">
                <a:latin typeface="Courier" panose="02060409020205020404" pitchFamily="49" charset="0"/>
              </a:rPr>
              <a:t>ArrayList&lt;Candidate&gt;</a:t>
            </a:r>
            <a:r>
              <a:rPr lang="en-US" dirty="0" smtClean="0"/>
              <a:t> is best </a:t>
            </a:r>
          </a:p>
          <a:p>
            <a:r>
              <a:rPr lang="en-US" dirty="0" smtClean="0"/>
              <a:t>Should we delete eliminated  </a:t>
            </a:r>
            <a:r>
              <a:rPr lang="en-US" dirty="0" smtClean="0">
                <a:latin typeface="Courier" panose="02060409020205020404" pitchFamily="49" charset="0"/>
              </a:rPr>
              <a:t>Candidate</a:t>
            </a:r>
            <a:r>
              <a:rPr lang="en-US" dirty="0" smtClean="0"/>
              <a:t>s, </a:t>
            </a:r>
            <a:br>
              <a:rPr lang="en-US" dirty="0" smtClean="0"/>
            </a:br>
            <a:r>
              <a:rPr lang="en-US" dirty="0" smtClean="0"/>
              <a:t>or just ignore them?</a:t>
            </a:r>
            <a:endParaRPr lang="en-US" dirty="0"/>
          </a:p>
          <a:p>
            <a:r>
              <a:rPr lang="en-US" dirty="0" smtClean="0"/>
              <a:t>We can use multiple constructors for testing:</a:t>
            </a:r>
          </a:p>
          <a:p>
            <a:pPr marL="0" indent="0">
              <a:buNone/>
            </a:pPr>
            <a:endParaRPr lang="en-US" sz="2000" dirty="0" smtClean="0">
              <a:latin typeface="Courier" panose="020604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</a:rPr>
              <a:t>public Election(String candidates, String votes)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</a:rPr>
              <a:t>{…}</a:t>
            </a:r>
          </a:p>
          <a:p>
            <a:pPr marL="0" indent="0">
              <a:buNone/>
            </a:pPr>
            <a:endParaRPr lang="en-US" sz="2000" dirty="0">
              <a:latin typeface="Courier" panose="020604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</a:rPr>
              <a:t>public Election(String votes)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</a:rPr>
              <a:t>{this(“candidates.txt”, votes);}</a:t>
            </a:r>
          </a:p>
          <a:p>
            <a:pPr marL="0" indent="0">
              <a:buNone/>
            </a:pPr>
            <a:endParaRPr lang="en-US" sz="2000" dirty="0">
              <a:latin typeface="Courier" panose="020604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</a:rPr>
              <a:t>public Election()</a:t>
            </a:r>
          </a:p>
          <a:p>
            <a:pPr marL="0" indent="0">
              <a:buNone/>
            </a:pPr>
            <a:r>
              <a:rPr lang="en-US" sz="2000" dirty="0" smtClean="0">
                <a:latin typeface="Courier" panose="02060409020205020404" pitchFamily="49" charset="0"/>
              </a:rPr>
              <a:t>{this(“votes.txt”);}</a:t>
            </a:r>
            <a:endParaRPr lang="en-US" sz="2000" dirty="0">
              <a:latin typeface="Courier" panose="02060409020205020404" pitchFamily="49" charset="0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96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Take a look at one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77943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Available on the lectures page</a:t>
            </a:r>
          </a:p>
          <a:p>
            <a:r>
              <a:rPr lang="en-US" dirty="0" smtClean="0"/>
              <a:t>Along with four sample </a:t>
            </a:r>
            <a:r>
              <a:rPr lang="en-US" dirty="0" smtClean="0"/>
              <a:t>elections</a:t>
            </a:r>
          </a:p>
          <a:p>
            <a:pPr lvl="1"/>
            <a:r>
              <a:rPr lang="en-US" dirty="0" smtClean="0"/>
              <a:t>[small, no contest, medium, large] [candidates, votes, results] </a:t>
            </a:r>
            <a:endParaRPr lang="en-US" dirty="0" smtClean="0"/>
          </a:p>
          <a:p>
            <a:pPr lvl="1"/>
            <a:r>
              <a:rPr lang="en-US" dirty="0" smtClean="0"/>
              <a:t>SC.txt, SV.txt, SR.txt </a:t>
            </a:r>
            <a:endParaRPr lang="en-US" dirty="0" smtClean="0"/>
          </a:p>
          <a:p>
            <a:pPr lvl="1"/>
            <a:r>
              <a:rPr lang="en-US" dirty="0" smtClean="0"/>
              <a:t>NC.txt, </a:t>
            </a:r>
            <a:r>
              <a:rPr lang="en-US" dirty="0" smtClean="0"/>
              <a:t>NV.txt, NR.txt </a:t>
            </a:r>
            <a:endParaRPr lang="en-US" dirty="0"/>
          </a:p>
          <a:p>
            <a:pPr lvl="1"/>
            <a:r>
              <a:rPr lang="en-US" dirty="0" smtClean="0"/>
              <a:t>MC.txt, </a:t>
            </a:r>
            <a:r>
              <a:rPr lang="en-US" dirty="0" smtClean="0"/>
              <a:t>MV.txt, MR.txt </a:t>
            </a:r>
            <a:endParaRPr lang="en-US" dirty="0"/>
          </a:p>
          <a:p>
            <a:pPr lvl="1"/>
            <a:r>
              <a:rPr lang="en-US" dirty="0" smtClean="0"/>
              <a:t>LC.txt, </a:t>
            </a:r>
            <a:r>
              <a:rPr lang="en-US" dirty="0" smtClean="0"/>
              <a:t>LV.txt, LR.txt 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76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the problem</a:t>
            </a:r>
          </a:p>
          <a:p>
            <a:r>
              <a:rPr lang="en-US" dirty="0" smtClean="0"/>
              <a:t>Understand the solution</a:t>
            </a:r>
          </a:p>
          <a:p>
            <a:r>
              <a:rPr lang="en-US" dirty="0" smtClean="0"/>
              <a:t>Structure the solution</a:t>
            </a:r>
          </a:p>
          <a:p>
            <a:r>
              <a:rPr lang="en-US" dirty="0" smtClean="0"/>
              <a:t>Implement the solution</a:t>
            </a:r>
          </a:p>
          <a:p>
            <a:r>
              <a:rPr lang="en-US" dirty="0" smtClean="0"/>
              <a:t>Test the solution</a:t>
            </a:r>
            <a:endParaRPr lang="en-US" dirty="0"/>
          </a:p>
          <a:p>
            <a:r>
              <a:rPr lang="en-US" dirty="0" smtClean="0"/>
              <a:t>And then go around again… </a:t>
            </a:r>
            <a:r>
              <a:rPr lang="en-US" dirty="0" smtClean="0">
                <a:sym typeface="Wingdings" panose="05000000000000000000" pitchFamily="2" charset="2"/>
              </a:rPr>
              <a:t>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05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Preferential voting in the Australian House of Reps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n election has </a:t>
            </a:r>
          </a:p>
          <a:p>
            <a:pPr lvl="1"/>
            <a:r>
              <a:rPr lang="en-US" i="1" dirty="0" smtClean="0"/>
              <a:t>M</a:t>
            </a:r>
            <a:r>
              <a:rPr lang="en-US" dirty="0" smtClean="0"/>
              <a:t> candidates (we will use five candidates </a:t>
            </a:r>
            <a:r>
              <a:rPr lang="en-US" i="1" dirty="0" smtClean="0"/>
              <a:t>ABCDE</a:t>
            </a:r>
            <a:r>
              <a:rPr lang="en-US" dirty="0" smtClean="0"/>
              <a:t> in examples) </a:t>
            </a:r>
          </a:p>
          <a:p>
            <a:pPr lvl="1"/>
            <a:r>
              <a:rPr lang="en-US" i="1" dirty="0" smtClean="0"/>
              <a:t>N</a:t>
            </a:r>
            <a:r>
              <a:rPr lang="en-US" dirty="0" smtClean="0"/>
              <a:t> formal votes</a:t>
            </a:r>
            <a:endParaRPr lang="en-US" i="1" dirty="0" smtClean="0"/>
          </a:p>
          <a:p>
            <a:pPr lvl="1"/>
            <a:r>
              <a:rPr lang="en-US" dirty="0"/>
              <a:t>O</a:t>
            </a:r>
            <a:r>
              <a:rPr lang="en-US" dirty="0" smtClean="0"/>
              <a:t>ne winner, who needs </a:t>
            </a:r>
            <a:r>
              <a:rPr lang="en-US" i="1" dirty="0" smtClean="0"/>
              <a:t>N/2+1</a:t>
            </a:r>
            <a:r>
              <a:rPr lang="en-US" dirty="0" smtClean="0"/>
              <a:t> votes to triumph</a:t>
            </a:r>
          </a:p>
          <a:p>
            <a:endParaRPr lang="en-US" dirty="0" smtClean="0"/>
          </a:p>
          <a:p>
            <a:r>
              <a:rPr lang="en-US" dirty="0" smtClean="0"/>
              <a:t>Each voter returns a list of preferences for all candidates</a:t>
            </a:r>
          </a:p>
          <a:p>
            <a:pPr lvl="1"/>
            <a:r>
              <a:rPr lang="en-US" dirty="0" smtClean="0"/>
              <a:t>e.g. </a:t>
            </a:r>
            <a:r>
              <a:rPr lang="en-US" i="1" dirty="0" smtClean="0"/>
              <a:t>CAEDB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But not </a:t>
            </a:r>
            <a:r>
              <a:rPr lang="en-US" i="1" dirty="0" smtClean="0"/>
              <a:t>CAE</a:t>
            </a:r>
            <a:r>
              <a:rPr lang="en-US" dirty="0" smtClean="0"/>
              <a:t> or </a:t>
            </a:r>
            <a:r>
              <a:rPr lang="en-US" i="1" dirty="0" smtClean="0"/>
              <a:t>CAEDA</a:t>
            </a:r>
            <a:r>
              <a:rPr lang="en-US" dirty="0" smtClean="0"/>
              <a:t> or </a:t>
            </a:r>
            <a:r>
              <a:rPr lang="en-US" i="1" dirty="0" smtClean="0"/>
              <a:t>CAXEDB</a:t>
            </a:r>
            <a:r>
              <a:rPr lang="en-US" dirty="0" smtClean="0"/>
              <a:t> or … </a:t>
            </a:r>
          </a:p>
          <a:p>
            <a:endParaRPr lang="en-US" dirty="0"/>
          </a:p>
          <a:p>
            <a:r>
              <a:rPr lang="en-US" i="1" u="sng" dirty="0" smtClean="0">
                <a:hlinkClick r:id="rId2"/>
              </a:rPr>
              <a:t>http://www.aec.gov.au/Voting/counting/hor_count.htm</a:t>
            </a:r>
            <a:r>
              <a:rPr lang="en-US" i="1" u="sng" dirty="0" smtClean="0"/>
              <a:t> 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54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92887" cy="4876800"/>
          </a:xfrm>
        </p:spPr>
        <p:txBody>
          <a:bodyPr/>
          <a:lstStyle/>
          <a:p>
            <a:r>
              <a:rPr lang="en-US" dirty="0" smtClean="0"/>
              <a:t>Discard informal votes </a:t>
            </a:r>
          </a:p>
          <a:p>
            <a:r>
              <a:rPr lang="en-US" dirty="0" smtClean="0"/>
              <a:t>Allocate </a:t>
            </a:r>
            <a:r>
              <a:rPr lang="en-US" dirty="0"/>
              <a:t>each </a:t>
            </a:r>
            <a:r>
              <a:rPr lang="en-US" dirty="0" smtClean="0"/>
              <a:t>formal vote </a:t>
            </a:r>
            <a:r>
              <a:rPr lang="en-US" dirty="0"/>
              <a:t>to its first preference candidate</a:t>
            </a:r>
          </a:p>
          <a:p>
            <a:endParaRPr lang="en-US" dirty="0" smtClean="0"/>
          </a:p>
          <a:p>
            <a:r>
              <a:rPr lang="en-US" dirty="0" smtClean="0"/>
              <a:t>Then in each round of the count</a:t>
            </a:r>
          </a:p>
          <a:p>
            <a:pPr lvl="1"/>
            <a:r>
              <a:rPr lang="en-US" dirty="0" smtClean="0"/>
              <a:t>If the leading candidate has enough votes, </a:t>
            </a:r>
          </a:p>
          <a:p>
            <a:pPr lvl="2"/>
            <a:r>
              <a:rPr lang="en-US" dirty="0"/>
              <a:t>D</a:t>
            </a:r>
            <a:r>
              <a:rPr lang="en-US" dirty="0" smtClean="0"/>
              <a:t>eclare them the winner </a:t>
            </a:r>
          </a:p>
          <a:p>
            <a:pPr lvl="1"/>
            <a:r>
              <a:rPr lang="en-US" dirty="0" smtClean="0"/>
              <a:t>Otherwise, </a:t>
            </a:r>
          </a:p>
          <a:p>
            <a:pPr lvl="2"/>
            <a:r>
              <a:rPr lang="en-US" dirty="0" smtClean="0"/>
              <a:t>Identify the candidate </a:t>
            </a:r>
            <a:r>
              <a:rPr lang="en-US" i="1" dirty="0" smtClean="0"/>
              <a:t>X</a:t>
            </a:r>
            <a:r>
              <a:rPr lang="en-US" dirty="0" smtClean="0"/>
              <a:t> with the fewest votes </a:t>
            </a:r>
          </a:p>
          <a:p>
            <a:pPr lvl="2"/>
            <a:r>
              <a:rPr lang="en-US" dirty="0" smtClean="0"/>
              <a:t>Redistribute each of </a:t>
            </a:r>
            <a:r>
              <a:rPr lang="en-US" i="1" dirty="0" smtClean="0"/>
              <a:t>X</a:t>
            </a:r>
            <a:r>
              <a:rPr lang="en-US" dirty="0" smtClean="0"/>
              <a:t>’s votes to its highest-ranked surviving candidate</a:t>
            </a:r>
          </a:p>
          <a:p>
            <a:pPr lvl="2"/>
            <a:r>
              <a:rPr lang="en-US" dirty="0" smtClean="0"/>
              <a:t>Eliminate </a:t>
            </a:r>
            <a:r>
              <a:rPr lang="en-US" i="1" dirty="0" smtClean="0"/>
              <a:t>X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80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100 votes: 12 informal, and 88 formal </a:t>
            </a:r>
          </a:p>
          <a:p>
            <a:pPr lvl="1"/>
            <a:r>
              <a:rPr lang="en-US" dirty="0" smtClean="0"/>
              <a:t>88/2+1 votes  =  45 required to win </a:t>
            </a:r>
          </a:p>
          <a:p>
            <a:r>
              <a:rPr lang="en-US" dirty="0" smtClean="0"/>
              <a:t>After the initial distribution </a:t>
            </a:r>
          </a:p>
          <a:p>
            <a:pPr lvl="1"/>
            <a:r>
              <a:rPr lang="en-US" i="1" dirty="0" smtClean="0"/>
              <a:t>A</a:t>
            </a:r>
            <a:r>
              <a:rPr lang="en-US" dirty="0"/>
              <a:t> </a:t>
            </a:r>
            <a:r>
              <a:rPr lang="en-US" dirty="0" smtClean="0"/>
              <a:t>11,      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smtClean="0"/>
              <a:t>14,       </a:t>
            </a:r>
            <a:r>
              <a:rPr lang="en-US" i="1" dirty="0" smtClean="0"/>
              <a:t>C</a:t>
            </a:r>
            <a:r>
              <a:rPr lang="en-US" dirty="0" smtClean="0"/>
              <a:t> 29,       </a:t>
            </a:r>
            <a:r>
              <a:rPr lang="en-US" i="1" dirty="0" smtClean="0"/>
              <a:t>D</a:t>
            </a:r>
            <a:r>
              <a:rPr lang="en-US" dirty="0" smtClean="0"/>
              <a:t> 25,       </a:t>
            </a:r>
            <a:r>
              <a:rPr lang="en-US" i="1" dirty="0" smtClean="0"/>
              <a:t>E</a:t>
            </a:r>
            <a:r>
              <a:rPr lang="en-US" dirty="0" smtClean="0"/>
              <a:t> 9 </a:t>
            </a:r>
            <a:endParaRPr lang="en-US" i="1" dirty="0" smtClean="0"/>
          </a:p>
          <a:p>
            <a:r>
              <a:rPr lang="en-US" dirty="0" smtClean="0"/>
              <a:t>No winner yet, so </a:t>
            </a:r>
            <a:r>
              <a:rPr lang="en-US" i="1" dirty="0" smtClean="0"/>
              <a:t>E</a:t>
            </a:r>
            <a:r>
              <a:rPr lang="en-US" dirty="0" smtClean="0"/>
              <a:t> is eliminated in Round 1 </a:t>
            </a:r>
          </a:p>
          <a:p>
            <a:pPr lvl="1"/>
            <a:r>
              <a:rPr lang="en-US" dirty="0" smtClean="0"/>
              <a:t>e.g. vote </a:t>
            </a:r>
            <a:r>
              <a:rPr lang="en-US" i="1" dirty="0" smtClean="0"/>
              <a:t>EABDC</a:t>
            </a:r>
            <a:r>
              <a:rPr lang="en-US" dirty="0" smtClean="0"/>
              <a:t> would be transferred to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smtClean="0"/>
              <a:t>17,      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smtClean="0"/>
              <a:t>16,       </a:t>
            </a:r>
            <a:r>
              <a:rPr lang="en-US" i="1" dirty="0"/>
              <a:t>C</a:t>
            </a:r>
            <a:r>
              <a:rPr lang="en-US" dirty="0"/>
              <a:t> </a:t>
            </a:r>
            <a:r>
              <a:rPr lang="en-US" dirty="0" smtClean="0"/>
              <a:t>29,       </a:t>
            </a:r>
            <a:r>
              <a:rPr lang="en-US" i="1" dirty="0"/>
              <a:t>D</a:t>
            </a:r>
            <a:r>
              <a:rPr lang="en-US" dirty="0"/>
              <a:t> </a:t>
            </a:r>
            <a:r>
              <a:rPr lang="en-US" dirty="0" smtClean="0"/>
              <a:t>26 </a:t>
            </a:r>
          </a:p>
          <a:p>
            <a:r>
              <a:rPr lang="en-US" dirty="0" smtClean="0"/>
              <a:t>No winner yet, so </a:t>
            </a:r>
            <a:r>
              <a:rPr lang="en-US" i="1" dirty="0" smtClean="0"/>
              <a:t>B</a:t>
            </a:r>
            <a:r>
              <a:rPr lang="en-US" dirty="0" smtClean="0"/>
              <a:t> is eliminated in Round 2</a:t>
            </a:r>
          </a:p>
          <a:p>
            <a:pPr lvl="1"/>
            <a:r>
              <a:rPr lang="en-US" dirty="0" smtClean="0"/>
              <a:t>e.g. </a:t>
            </a:r>
            <a:r>
              <a:rPr lang="en-US" i="1" dirty="0" smtClean="0"/>
              <a:t>BEDAC</a:t>
            </a:r>
            <a:r>
              <a:rPr lang="en-US" dirty="0" smtClean="0"/>
              <a:t> goes to </a:t>
            </a:r>
            <a:r>
              <a:rPr lang="en-US" i="1" dirty="0" smtClean="0"/>
              <a:t>D</a:t>
            </a:r>
            <a:r>
              <a:rPr lang="en-US" dirty="0" smtClean="0"/>
              <a:t> and </a:t>
            </a:r>
            <a:r>
              <a:rPr lang="en-US" i="1" dirty="0" smtClean="0"/>
              <a:t>EBADC</a:t>
            </a:r>
            <a:r>
              <a:rPr lang="en-US" dirty="0" smtClean="0"/>
              <a:t> </a:t>
            </a:r>
            <a:r>
              <a:rPr lang="en-US" dirty="0"/>
              <a:t>goes to </a:t>
            </a:r>
            <a:r>
              <a:rPr lang="en-US" i="1" dirty="0"/>
              <a:t>A</a:t>
            </a:r>
            <a:endParaRPr lang="en-US" dirty="0"/>
          </a:p>
          <a:p>
            <a:pPr lvl="1"/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smtClean="0"/>
              <a:t>22,       </a:t>
            </a:r>
            <a:r>
              <a:rPr lang="en-US" i="1" dirty="0" smtClean="0"/>
              <a:t>C</a:t>
            </a:r>
            <a:r>
              <a:rPr lang="en-US" dirty="0" smtClean="0"/>
              <a:t> 31,       </a:t>
            </a:r>
            <a:r>
              <a:rPr lang="en-US" i="1" dirty="0"/>
              <a:t>D</a:t>
            </a:r>
            <a:r>
              <a:rPr lang="en-US" dirty="0"/>
              <a:t> </a:t>
            </a:r>
            <a:r>
              <a:rPr lang="en-US" dirty="0" smtClean="0"/>
              <a:t>35 </a:t>
            </a:r>
          </a:p>
          <a:p>
            <a:r>
              <a:rPr lang="en-US" dirty="0"/>
              <a:t>No winner yet, so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/>
              <a:t>is eliminated in Round </a:t>
            </a:r>
            <a:r>
              <a:rPr lang="en-US" dirty="0" smtClean="0"/>
              <a:t>3 </a:t>
            </a:r>
            <a:endParaRPr lang="en-US" dirty="0"/>
          </a:p>
          <a:p>
            <a:pPr lvl="1"/>
            <a:r>
              <a:rPr lang="en-US" i="1" dirty="0" smtClean="0"/>
              <a:t>C</a:t>
            </a:r>
            <a:r>
              <a:rPr lang="en-US" dirty="0" smtClean="0"/>
              <a:t> 47,       </a:t>
            </a:r>
            <a:r>
              <a:rPr lang="en-US" i="1" dirty="0"/>
              <a:t>D</a:t>
            </a:r>
            <a:r>
              <a:rPr lang="en-US" dirty="0"/>
              <a:t> </a:t>
            </a:r>
            <a:r>
              <a:rPr lang="en-US" dirty="0" smtClean="0"/>
              <a:t>41 </a:t>
            </a:r>
            <a:endParaRPr lang="en-US" dirty="0"/>
          </a:p>
          <a:p>
            <a:r>
              <a:rPr lang="en-US" i="1" dirty="0" smtClean="0"/>
              <a:t>C</a:t>
            </a:r>
            <a:r>
              <a:rPr lang="en-US" dirty="0" smtClean="0"/>
              <a:t> </a:t>
            </a:r>
            <a:r>
              <a:rPr lang="en-US" dirty="0"/>
              <a:t>has enough votes to be declared the winner </a:t>
            </a:r>
            <a:endParaRPr lang="en-US" i="1" dirty="0"/>
          </a:p>
          <a:p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59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types of entities do we have?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Votes </a:t>
            </a:r>
          </a:p>
          <a:p>
            <a:pPr lvl="1"/>
            <a:r>
              <a:rPr lang="en-US" dirty="0" smtClean="0"/>
              <a:t>Each vote is an expression of a voter’s preferences </a:t>
            </a:r>
          </a:p>
          <a:p>
            <a:r>
              <a:rPr lang="en-US" dirty="0" smtClean="0"/>
              <a:t>Candidates </a:t>
            </a:r>
          </a:p>
          <a:p>
            <a:pPr lvl="1"/>
            <a:r>
              <a:rPr lang="en-US" dirty="0" smtClean="0"/>
              <a:t>Each candidate collects votes until </a:t>
            </a:r>
            <a:r>
              <a:rPr lang="en-US" dirty="0"/>
              <a:t>they either win </a:t>
            </a:r>
            <a:r>
              <a:rPr lang="en-US" dirty="0" smtClean="0"/>
              <a:t>or are eliminated </a:t>
            </a:r>
          </a:p>
          <a:p>
            <a:r>
              <a:rPr lang="en-US" dirty="0" smtClean="0"/>
              <a:t>Elections </a:t>
            </a:r>
          </a:p>
          <a:p>
            <a:pPr lvl="1"/>
            <a:r>
              <a:rPr lang="en-US" dirty="0" smtClean="0"/>
              <a:t>Each election represents one constituency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59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urier" panose="02060409020205020404" pitchFamily="49" charset="0"/>
              </a:rPr>
              <a:t>Vote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state of a </a:t>
            </a:r>
            <a:r>
              <a:rPr lang="en-US" dirty="0" smtClean="0">
                <a:latin typeface="Courier" panose="02060409020205020404" pitchFamily="49" charset="0"/>
              </a:rPr>
              <a:t>Vote</a:t>
            </a:r>
            <a:r>
              <a:rPr lang="en-US" dirty="0" smtClean="0"/>
              <a:t>? </a:t>
            </a:r>
          </a:p>
          <a:p>
            <a:pPr lvl="1"/>
            <a:r>
              <a:rPr lang="en-US" dirty="0" smtClean="0"/>
              <a:t>The list of preferences for surviving candidates </a:t>
            </a:r>
          </a:p>
          <a:p>
            <a:r>
              <a:rPr lang="en-US" dirty="0" smtClean="0"/>
              <a:t>What inputs does the constructor need? </a:t>
            </a:r>
          </a:p>
          <a:p>
            <a:pPr lvl="1"/>
            <a:r>
              <a:rPr lang="en-US" dirty="0" smtClean="0"/>
              <a:t>The voter’s original list of preferences </a:t>
            </a:r>
          </a:p>
          <a:p>
            <a:r>
              <a:rPr lang="en-US" dirty="0"/>
              <a:t>What </a:t>
            </a:r>
            <a:r>
              <a:rPr lang="en-US" dirty="0" smtClean="0"/>
              <a:t>accessor methods does </a:t>
            </a:r>
            <a:r>
              <a:rPr lang="en-US" dirty="0" smtClean="0">
                <a:latin typeface="Courier" panose="02060409020205020404" pitchFamily="49" charset="0"/>
              </a:rPr>
              <a:t>Vote</a:t>
            </a:r>
            <a:r>
              <a:rPr lang="en-US" dirty="0" smtClean="0"/>
              <a:t> </a:t>
            </a:r>
            <a:r>
              <a:rPr lang="en-US" dirty="0"/>
              <a:t>provide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Who the </a:t>
            </a:r>
            <a:r>
              <a:rPr lang="en-US" dirty="0" smtClean="0">
                <a:latin typeface="Courier" panose="02060409020205020404" pitchFamily="49" charset="0"/>
              </a:rPr>
              <a:t>Vote</a:t>
            </a:r>
            <a:r>
              <a:rPr lang="en-US" dirty="0" smtClean="0"/>
              <a:t> is currently for: </a:t>
            </a:r>
          </a:p>
          <a:p>
            <a:pPr marL="274320" lvl="1" indent="0">
              <a:buNone/>
            </a:pPr>
            <a:r>
              <a:rPr lang="en-US" dirty="0" smtClean="0">
                <a:latin typeface="Courier" panose="02060409020205020404" pitchFamily="49" charset="0"/>
              </a:rPr>
              <a:t>  public char getFirstPreference(String losers)</a:t>
            </a:r>
            <a:r>
              <a:rPr lang="en-US" dirty="0" smtClean="0"/>
              <a:t> </a:t>
            </a:r>
          </a:p>
          <a:p>
            <a:r>
              <a:rPr lang="en-US" dirty="0" smtClean="0"/>
              <a:t>What other methods does </a:t>
            </a:r>
            <a:r>
              <a:rPr lang="en-US" dirty="0" smtClean="0">
                <a:latin typeface="Courier" panose="02060409020205020404" pitchFamily="49" charset="0"/>
              </a:rPr>
              <a:t>Vote</a:t>
            </a:r>
            <a:r>
              <a:rPr lang="en-US" dirty="0" smtClean="0"/>
              <a:t> provide? </a:t>
            </a:r>
          </a:p>
          <a:p>
            <a:pPr lvl="1"/>
            <a:r>
              <a:rPr lang="en-US" dirty="0" smtClean="0"/>
              <a:t>A test for whether the </a:t>
            </a:r>
            <a:r>
              <a:rPr lang="en-US" dirty="0" smtClean="0">
                <a:latin typeface="Courier" panose="02060409020205020404" pitchFamily="49" charset="0"/>
              </a:rPr>
              <a:t>Vote</a:t>
            </a:r>
            <a:r>
              <a:rPr lang="en-US" dirty="0" smtClean="0"/>
              <a:t> is formal: </a:t>
            </a:r>
          </a:p>
          <a:p>
            <a:pPr marL="274320" lvl="1" indent="0">
              <a:buNone/>
            </a:pPr>
            <a:r>
              <a:rPr lang="en-US" dirty="0" smtClean="0">
                <a:latin typeface="Courier" panose="02060409020205020404" pitchFamily="49" charset="0"/>
              </a:rPr>
              <a:t>  public boolean isFormal(String candidates)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16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urier" panose="02060409020205020404" pitchFamily="49" charset="0"/>
              </a:rPr>
              <a:t>Candidate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9383486" cy="4876800"/>
          </a:xfrm>
        </p:spPr>
        <p:txBody>
          <a:bodyPr/>
          <a:lstStyle/>
          <a:p>
            <a:r>
              <a:rPr lang="en-US" dirty="0" smtClean="0"/>
              <a:t>What is the state of a </a:t>
            </a:r>
            <a:r>
              <a:rPr lang="en-US" dirty="0" smtClean="0">
                <a:latin typeface="Courier" panose="02060409020205020404" pitchFamily="49" charset="0"/>
              </a:rPr>
              <a:t>Candidate</a:t>
            </a:r>
            <a:r>
              <a:rPr lang="en-US" dirty="0" smtClean="0"/>
              <a:t>? </a:t>
            </a:r>
          </a:p>
          <a:p>
            <a:pPr lvl="1"/>
            <a:r>
              <a:rPr lang="en-US" dirty="0" smtClean="0"/>
              <a:t>Their name, and their current pile of </a:t>
            </a:r>
            <a:r>
              <a:rPr lang="en-US" dirty="0" smtClean="0">
                <a:latin typeface="Courier" panose="02060409020205020404" pitchFamily="49" charset="0"/>
              </a:rPr>
              <a:t>Vote</a:t>
            </a:r>
            <a:r>
              <a:rPr lang="en-US" dirty="0" smtClean="0"/>
              <a:t>s</a:t>
            </a:r>
          </a:p>
          <a:p>
            <a:r>
              <a:rPr lang="en-US" dirty="0" smtClean="0"/>
              <a:t>What inputs does the constructor need? </a:t>
            </a:r>
          </a:p>
          <a:p>
            <a:pPr lvl="1"/>
            <a:r>
              <a:rPr lang="en-US" dirty="0" smtClean="0"/>
              <a:t>Their name</a:t>
            </a:r>
          </a:p>
          <a:p>
            <a:r>
              <a:rPr lang="en-US" dirty="0"/>
              <a:t>What </a:t>
            </a:r>
            <a:r>
              <a:rPr lang="en-US" dirty="0" smtClean="0"/>
              <a:t>accessor methods does </a:t>
            </a:r>
            <a:r>
              <a:rPr lang="en-US" dirty="0" smtClean="0">
                <a:latin typeface="Courier" panose="02060409020205020404" pitchFamily="49" charset="0"/>
              </a:rPr>
              <a:t>Candidate</a:t>
            </a:r>
            <a:r>
              <a:rPr lang="en-US" dirty="0" smtClean="0"/>
              <a:t> </a:t>
            </a:r>
            <a:r>
              <a:rPr lang="en-US" dirty="0"/>
              <a:t>provide? </a:t>
            </a:r>
            <a:endParaRPr lang="en-US" dirty="0" smtClean="0"/>
          </a:p>
          <a:p>
            <a:pPr lvl="1"/>
            <a:r>
              <a:rPr lang="en-US" dirty="0" smtClean="0">
                <a:latin typeface="Courier" panose="02060409020205020404" pitchFamily="49" charset="0"/>
              </a:rPr>
              <a:t>getName()</a:t>
            </a:r>
            <a:r>
              <a:rPr lang="en-US" dirty="0" smtClean="0"/>
              <a:t>, </a:t>
            </a:r>
            <a:r>
              <a:rPr lang="en-US" dirty="0" smtClean="0">
                <a:latin typeface="Courier" panose="02060409020205020404" pitchFamily="49" charset="0"/>
              </a:rPr>
              <a:t>getVotes()</a:t>
            </a:r>
            <a:r>
              <a:rPr lang="en-US" dirty="0" smtClean="0"/>
              <a:t>, </a:t>
            </a:r>
            <a:r>
              <a:rPr lang="en-US" dirty="0" smtClean="0">
                <a:latin typeface="Courier" panose="02060409020205020404" pitchFamily="49" charset="0"/>
              </a:rPr>
              <a:t>getCount()</a:t>
            </a:r>
            <a:endParaRPr lang="en-US" dirty="0" smtClean="0"/>
          </a:p>
          <a:p>
            <a:r>
              <a:rPr lang="en-US" dirty="0" smtClean="0"/>
              <a:t>What other methods does </a:t>
            </a:r>
            <a:r>
              <a:rPr lang="en-US" dirty="0" smtClean="0">
                <a:latin typeface="Courier" panose="02060409020205020404" pitchFamily="49" charset="0"/>
              </a:rPr>
              <a:t>Candidate</a:t>
            </a:r>
            <a:r>
              <a:rPr lang="en-US" dirty="0" smtClean="0"/>
              <a:t> </a:t>
            </a:r>
            <a:r>
              <a:rPr lang="en-US" dirty="0"/>
              <a:t>provide? </a:t>
            </a:r>
            <a:endParaRPr lang="en-US" dirty="0" smtClean="0"/>
          </a:p>
          <a:p>
            <a:pPr lvl="1"/>
            <a:r>
              <a:rPr lang="en-US" dirty="0" smtClean="0"/>
              <a:t>A way of adding votes to the pile:</a:t>
            </a:r>
          </a:p>
          <a:p>
            <a:pPr marL="274320" lvl="1" indent="0">
              <a:buNone/>
            </a:pPr>
            <a:r>
              <a:rPr lang="en-US" dirty="0">
                <a:latin typeface="Courier" panose="02060409020205020404" pitchFamily="49" charset="0"/>
              </a:rPr>
              <a:t>public void addVotes(ArrayList&lt;Vote&gt; vs, String losers</a:t>
            </a:r>
            <a:r>
              <a:rPr lang="en-US" dirty="0" smtClean="0">
                <a:latin typeface="Courier" panose="02060409020205020404" pitchFamily="49" charset="0"/>
              </a:rPr>
              <a:t>)</a:t>
            </a:r>
            <a:endParaRPr lang="en-US" dirty="0" smtClean="0"/>
          </a:p>
          <a:p>
            <a:pPr lvl="1"/>
            <a:r>
              <a:rPr lang="en-US" dirty="0" smtClean="0"/>
              <a:t>A test for whether the candidate has won:</a:t>
            </a:r>
          </a:p>
          <a:p>
            <a:pPr marL="274320" lvl="1" indent="0">
              <a:buNone/>
            </a:pPr>
            <a:r>
              <a:rPr lang="en-US" dirty="0" smtClean="0">
                <a:latin typeface="Courier" panose="02060409020205020404" pitchFamily="49" charset="0"/>
              </a:rPr>
              <a:t>public boolean isWinner(int noOfVotes)</a:t>
            </a:r>
            <a:endParaRPr lang="en-US" dirty="0">
              <a:latin typeface="Courier" panose="02060409020205020404" pitchFamily="49" charset="0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91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urier" panose="02060409020205020404" pitchFamily="49" charset="0"/>
              </a:rPr>
              <a:t>Election</a:t>
            </a:r>
            <a:r>
              <a:rPr lang="en-US" dirty="0"/>
              <a:t> </a:t>
            </a:r>
            <a:r>
              <a:rPr lang="en-US" dirty="0" smtClean="0"/>
              <a:t>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77943" cy="4876800"/>
          </a:xfrm>
        </p:spPr>
        <p:txBody>
          <a:bodyPr/>
          <a:lstStyle/>
          <a:p>
            <a:r>
              <a:rPr lang="en-US" dirty="0" smtClean="0"/>
              <a:t>What is the state of an </a:t>
            </a:r>
            <a:r>
              <a:rPr lang="en-US" dirty="0" smtClean="0">
                <a:latin typeface="Courier" panose="02060409020205020404" pitchFamily="49" charset="0"/>
              </a:rPr>
              <a:t>Election</a:t>
            </a:r>
            <a:r>
              <a:rPr lang="en-US" dirty="0" smtClean="0"/>
              <a:t>? </a:t>
            </a:r>
          </a:p>
          <a:p>
            <a:pPr lvl="1"/>
            <a:r>
              <a:rPr lang="en-US" dirty="0" smtClean="0"/>
              <a:t>A pile of </a:t>
            </a:r>
            <a:r>
              <a:rPr lang="en-US" dirty="0" smtClean="0">
                <a:latin typeface="Courier" panose="02060409020205020404" pitchFamily="49" charset="0"/>
              </a:rPr>
              <a:t>Vote</a:t>
            </a:r>
            <a:r>
              <a:rPr lang="en-US" dirty="0" smtClean="0"/>
              <a:t>s for each surviving </a:t>
            </a:r>
            <a:r>
              <a:rPr lang="en-US" dirty="0" smtClean="0">
                <a:latin typeface="Courier" panose="02060409020205020404" pitchFamily="49" charset="0"/>
              </a:rPr>
              <a:t>Candidate</a:t>
            </a:r>
            <a:endParaRPr lang="en-US" dirty="0" smtClean="0"/>
          </a:p>
          <a:p>
            <a:r>
              <a:rPr lang="en-US" dirty="0" smtClean="0"/>
              <a:t>What inputs does the constructor need? </a:t>
            </a:r>
          </a:p>
          <a:p>
            <a:pPr lvl="1"/>
            <a:r>
              <a:rPr lang="en-US" dirty="0" smtClean="0"/>
              <a:t>Where to get the voting papers and the candidates’ names from</a:t>
            </a:r>
          </a:p>
          <a:p>
            <a:r>
              <a:rPr lang="en-US" dirty="0"/>
              <a:t>What </a:t>
            </a:r>
            <a:r>
              <a:rPr lang="en-US" dirty="0" smtClean="0"/>
              <a:t>accessor methods does </a:t>
            </a:r>
            <a:r>
              <a:rPr lang="en-US" dirty="0" smtClean="0">
                <a:latin typeface="Courier" panose="02060409020205020404" pitchFamily="49" charset="0"/>
              </a:rPr>
              <a:t>Election</a:t>
            </a:r>
            <a:r>
              <a:rPr lang="en-US" dirty="0" smtClean="0"/>
              <a:t> </a:t>
            </a:r>
            <a:r>
              <a:rPr lang="en-US" dirty="0"/>
              <a:t>provide? </a:t>
            </a:r>
            <a:endParaRPr lang="en-US" dirty="0" smtClean="0"/>
          </a:p>
          <a:p>
            <a:pPr lvl="1"/>
            <a:r>
              <a:rPr lang="en-US" dirty="0" smtClean="0"/>
              <a:t>None – “top-level” class </a:t>
            </a:r>
          </a:p>
          <a:p>
            <a:pPr lvl="1"/>
            <a:r>
              <a:rPr lang="en-US" dirty="0" smtClean="0"/>
              <a:t>Although there could be a higher class with a collection of </a:t>
            </a:r>
            <a:r>
              <a:rPr lang="en-US" dirty="0">
                <a:latin typeface="Courier" panose="02060409020205020404" pitchFamily="49" charset="0"/>
              </a:rPr>
              <a:t>Election</a:t>
            </a:r>
            <a:r>
              <a:rPr lang="en-US" dirty="0"/>
              <a:t>s </a:t>
            </a:r>
            <a:endParaRPr lang="en-US" dirty="0" smtClean="0"/>
          </a:p>
          <a:p>
            <a:r>
              <a:rPr lang="en-US" dirty="0" smtClean="0"/>
              <a:t>What other methods does </a:t>
            </a:r>
            <a:r>
              <a:rPr lang="en-US" dirty="0" smtClean="0">
                <a:latin typeface="Courier" panose="02060409020205020404" pitchFamily="49" charset="0"/>
              </a:rPr>
              <a:t>Election</a:t>
            </a:r>
            <a:r>
              <a:rPr lang="en-US" dirty="0" smtClean="0"/>
              <a:t> </a:t>
            </a:r>
            <a:r>
              <a:rPr lang="en-US" dirty="0"/>
              <a:t>provide? </a:t>
            </a:r>
            <a:endParaRPr lang="en-US" dirty="0" smtClean="0"/>
          </a:p>
          <a:p>
            <a:pPr lvl="1"/>
            <a:r>
              <a:rPr lang="en-US" dirty="0" smtClean="0"/>
              <a:t>The constructor could do the initial distribution </a:t>
            </a:r>
          </a:p>
          <a:p>
            <a:pPr lvl="1"/>
            <a:r>
              <a:rPr lang="en-US" dirty="0" smtClean="0"/>
              <a:t>A method to perform one round of the count </a:t>
            </a:r>
          </a:p>
          <a:p>
            <a:pPr lvl="1"/>
            <a:r>
              <a:rPr lang="en-US" dirty="0" smtClean="0"/>
              <a:t>Probably several private methods to structure the code 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91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5e-design">
  <a:themeElements>
    <a:clrScheme name="objects-first-4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bjects-first-4e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objects-first-4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</TotalTime>
  <Words>712</Words>
  <Application>Microsoft Office PowerPoint</Application>
  <PresentationFormat>On-screen Show (4:3)</PresentationFormat>
  <Paragraphs>139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5e-design</vt:lpstr>
      <vt:lpstr>Clarity</vt:lpstr>
      <vt:lpstr>ELECTION NIGHT</vt:lpstr>
      <vt:lpstr>Software development</vt:lpstr>
      <vt:lpstr>Preferential voting in the Australian House of Reps</vt:lpstr>
      <vt:lpstr>The count</vt:lpstr>
      <vt:lpstr>An example </vt:lpstr>
      <vt:lpstr>What types of entities do we have?</vt:lpstr>
      <vt:lpstr>The Vote class</vt:lpstr>
      <vt:lpstr>The Candidate class</vt:lpstr>
      <vt:lpstr>The Election class</vt:lpstr>
      <vt:lpstr>Implementation – Class Diagram</vt:lpstr>
      <vt:lpstr>Implementation questions – Vote</vt:lpstr>
      <vt:lpstr>Implementation questions – Candidate</vt:lpstr>
      <vt:lpstr>Implementation questions – Election</vt:lpstr>
      <vt:lpstr>Take a look at one solution</vt:lpstr>
    </vt:vector>
  </TitlesOfParts>
  <Company>UWA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CSSE</dc:creator>
  <cp:lastModifiedBy>Lyndon</cp:lastModifiedBy>
  <cp:revision>114</cp:revision>
  <dcterms:created xsi:type="dcterms:W3CDTF">2012-03-16T07:48:08Z</dcterms:created>
  <dcterms:modified xsi:type="dcterms:W3CDTF">2018-05-10T02:35:35Z</dcterms:modified>
</cp:coreProperties>
</file>